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09"/>
  </p:normalViewPr>
  <p:slideViewPr>
    <p:cSldViewPr snapToGrid="0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6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38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3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0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9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4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9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3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4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6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8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64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tt@synodofthecovenant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handing a red book">
            <a:extLst>
              <a:ext uri="{FF2B5EF4-FFF2-40B4-BE49-F238E27FC236}">
                <a16:creationId xmlns:a16="http://schemas.microsoft.com/office/drawing/2014/main" id="{C031264D-2301-7C62-7251-0648A4540A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641" b="150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B5BAF-BDB3-51DE-38F2-F2B8594F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824444"/>
            <a:ext cx="11544300" cy="1828801"/>
          </a:xfrm>
        </p:spPr>
        <p:txBody>
          <a:bodyPr>
            <a:normAutofit/>
          </a:bodyPr>
          <a:lstStyle/>
          <a:p>
            <a:r>
              <a:rPr lang="en-US" b="1" dirty="0"/>
              <a:t>Cultivating the Gift of Preaching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DE833-C8D8-EBAB-281B-6ADD1A6AA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983689"/>
            <a:ext cx="9440034" cy="1049867"/>
          </a:xfrm>
        </p:spPr>
        <p:txBody>
          <a:bodyPr>
            <a:normAutofit/>
          </a:bodyPr>
          <a:lstStyle/>
          <a:p>
            <a:r>
              <a:rPr lang="en-US" sz="3200" b="1" dirty="0"/>
              <a:t>An Initiative of the Synod of the Covenant </a:t>
            </a:r>
          </a:p>
        </p:txBody>
      </p:sp>
    </p:spTree>
    <p:extLst>
      <p:ext uri="{BB962C8B-B14F-4D97-AF65-F5344CB8AC3E}">
        <p14:creationId xmlns:p14="http://schemas.microsoft.com/office/powerpoint/2010/main" val="41284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0BEF7275-BFF4-EE7B-13B7-92E08753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43" y="258763"/>
            <a:ext cx="8563338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12AA5-124B-B903-4003-BA756B0DCBAC}"/>
              </a:ext>
            </a:extLst>
          </p:cNvPr>
          <p:cNvSpPr txBox="1"/>
          <p:nvPr/>
        </p:nvSpPr>
        <p:spPr>
          <a:xfrm>
            <a:off x="642938" y="2140714"/>
            <a:ext cx="110156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Funded by a $1.25 million Lilly Grant for five years.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Our aim is to train 140 lay preachers across the Synod.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Of the 650 Churches in the Synod of the covenant, nearly 200 are currently without an installed Teaching Elder or CRE.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</a:rPr>
              <a:t>Many smaller churches are being served by individuals with little or no formal training in preaching, biblical interpretation, and theology.</a:t>
            </a:r>
          </a:p>
        </p:txBody>
      </p:sp>
    </p:spTree>
    <p:extLst>
      <p:ext uri="{BB962C8B-B14F-4D97-AF65-F5344CB8AC3E}">
        <p14:creationId xmlns:p14="http://schemas.microsoft.com/office/powerpoint/2010/main" val="346419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olden hour stained glass illustration by Greg Rutkowski">
            <a:extLst>
              <a:ext uri="{FF2B5EF4-FFF2-40B4-BE49-F238E27FC236}">
                <a16:creationId xmlns:a16="http://schemas.microsoft.com/office/drawing/2014/main" id="{310190CB-711E-326C-17DA-B0FBBD6EA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42951"/>
            <a:ext cx="3290888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54EDF-32C9-E422-344A-A0B3AE0981F8}"/>
              </a:ext>
            </a:extLst>
          </p:cNvPr>
          <p:cNvSpPr txBox="1"/>
          <p:nvPr/>
        </p:nvSpPr>
        <p:spPr>
          <a:xfrm>
            <a:off x="4776071" y="742951"/>
            <a:ext cx="63293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We are looking for 35 participants for the first year, around 3 from each presbytery.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Mentors will come from our Initiative partners: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Johnson C. Smith Seminary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Alma College</a:t>
            </a:r>
          </a:p>
          <a:p>
            <a:pPr marL="914400" lvl="1" indent="-457200">
              <a:buFont typeface="Wingdings" pitchFamily="2" charset="2"/>
              <a:buChar char="q"/>
            </a:pPr>
            <a:endParaRPr lang="en-US" sz="2800" dirty="0">
              <a:solidFill>
                <a:srgbClr val="0070C0"/>
              </a:solidFill>
            </a:endParaRPr>
          </a:p>
          <a:p>
            <a:pPr lvl="1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 We will also need 4-5 mentors from the Synod for each 18-month program “year.”</a:t>
            </a:r>
          </a:p>
          <a:p>
            <a:pPr lvl="1"/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F04036-67AD-38C9-B79E-DCF5D40CE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3ECB7D-A917-131C-EA58-2AC76E8C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6B4B0-E8C8-7D91-30E1-658C2F257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olden hour stained glass illustration by Greg Rutkowski">
            <a:extLst>
              <a:ext uri="{FF2B5EF4-FFF2-40B4-BE49-F238E27FC236}">
                <a16:creationId xmlns:a16="http://schemas.microsoft.com/office/drawing/2014/main" id="{F69BBC00-6CDB-5030-4359-06BE2A7C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42951"/>
            <a:ext cx="3290888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A3143C-16AC-B7AE-E7EA-DBE0BEF27B06}"/>
              </a:ext>
            </a:extLst>
          </p:cNvPr>
          <p:cNvSpPr txBox="1"/>
          <p:nvPr/>
        </p:nvSpPr>
        <p:spPr>
          <a:xfrm>
            <a:off x="4541091" y="742951"/>
            <a:ext cx="65436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We will begin accepting applications in late March / early April.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The Initiative will formally begin on June 5-9, with a Conference at Alma College. This conference will happen each June.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</a:rPr>
              <a:t>Participants will be assigned to a cohort of ~6 participants and a mentor, with whom they will journey for the duration of the 18-month program.</a:t>
            </a:r>
          </a:p>
        </p:txBody>
      </p:sp>
    </p:spTree>
    <p:extLst>
      <p:ext uri="{BB962C8B-B14F-4D97-AF65-F5344CB8AC3E}">
        <p14:creationId xmlns:p14="http://schemas.microsoft.com/office/powerpoint/2010/main" val="207084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89560-84F6-FB4C-A2F3-1A6A69598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2B13B7-9B56-404C-8D00-359CED32E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3BE2A3-DB0E-C408-7F15-FD0454AB9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golden hour stained glass illustration by Greg Rutkowski">
            <a:extLst>
              <a:ext uri="{FF2B5EF4-FFF2-40B4-BE49-F238E27FC236}">
                <a16:creationId xmlns:a16="http://schemas.microsoft.com/office/drawing/2014/main" id="{F9F3AFAA-2A09-1C91-EA91-0B50EB8FA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742951"/>
            <a:ext cx="3290888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BA57C-B934-1D72-CDCE-2BDA09A82E23}"/>
              </a:ext>
            </a:extLst>
          </p:cNvPr>
          <p:cNvSpPr txBox="1"/>
          <p:nvPr/>
        </p:nvSpPr>
        <p:spPr>
          <a:xfrm>
            <a:off x="5136333" y="628649"/>
            <a:ext cx="618889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Cohorts will meet online monthly and in person 2-3 times in addition to the Alma Conferences.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Session topics </a:t>
            </a:r>
            <a:r>
              <a:rPr lang="en-US" sz="2800">
                <a:solidFill>
                  <a:srgbClr val="0070C0"/>
                </a:solidFill>
              </a:rPr>
              <a:t>will include: </a:t>
            </a:r>
            <a:r>
              <a:rPr lang="en-US" sz="2800" dirty="0">
                <a:solidFill>
                  <a:srgbClr val="0070C0"/>
                </a:solidFill>
              </a:rPr>
              <a:t>biblical interpretation, Reformed theology, sermon writing, sermon delivery, and the use of new media (new technologies).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Cost:	$250 Individual</a:t>
            </a:r>
          </a:p>
          <a:p>
            <a:r>
              <a:rPr lang="en-US" sz="2800" dirty="0">
                <a:solidFill>
                  <a:srgbClr val="0070C0"/>
                </a:solidFill>
              </a:rPr>
              <a:t>	$1000 Sponsoring Church</a:t>
            </a:r>
          </a:p>
          <a:p>
            <a:r>
              <a:rPr lang="en-US" sz="2800" dirty="0">
                <a:solidFill>
                  <a:srgbClr val="0070C0"/>
                </a:solidFill>
              </a:rPr>
              <a:t>	Churches can pay on installment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69D07-2D09-0B83-ED38-ECB693CC1D7D}"/>
              </a:ext>
            </a:extLst>
          </p:cNvPr>
          <p:cNvSpPr txBox="1"/>
          <p:nvPr/>
        </p:nvSpPr>
        <p:spPr>
          <a:xfrm>
            <a:off x="866776" y="4514850"/>
            <a:ext cx="4269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Contact Info:</a:t>
            </a:r>
          </a:p>
          <a:p>
            <a:r>
              <a:rPr lang="en-US" sz="2400" u="sng" dirty="0">
                <a:solidFill>
                  <a:srgbClr val="0070C0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matt@synodofthecovenant.org</a:t>
            </a:r>
            <a:r>
              <a:rPr lang="en-US" sz="2400" dirty="0">
                <a:solidFill>
                  <a:srgbClr val="0070C0"/>
                </a:solidFill>
                <a:effectLst/>
                <a:latin typeface="Dubai" panose="020B0503030403030204" pitchFamily="34" charset="-78"/>
                <a:ea typeface="Calibri" panose="020F0502020204030204" pitchFamily="34" charset="0"/>
                <a:cs typeface="Dubai" panose="020B0503030403030204" pitchFamily="34" charset="-78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Cell: 609-712-4258</a:t>
            </a:r>
          </a:p>
          <a:p>
            <a:endParaRPr lang="en-US" sz="2400" dirty="0">
              <a:solidFill>
                <a:srgbClr val="0070C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2034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34261D"/>
      </a:dk2>
      <a:lt2>
        <a:srgbClr val="E2E3E8"/>
      </a:lt2>
      <a:accent1>
        <a:srgbClr val="B59F47"/>
      </a:accent1>
      <a:accent2>
        <a:srgbClr val="B1683B"/>
      </a:accent2>
      <a:accent3>
        <a:srgbClr val="C34D51"/>
      </a:accent3>
      <a:accent4>
        <a:srgbClr val="B13B70"/>
      </a:accent4>
      <a:accent5>
        <a:srgbClr val="C34DB3"/>
      </a:accent5>
      <a:accent6>
        <a:srgbClr val="903BB1"/>
      </a:accent6>
      <a:hlink>
        <a:srgbClr val="BF3F98"/>
      </a:hlink>
      <a:folHlink>
        <a:srgbClr val="7F7F7F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267</Words>
  <Application>Microsoft Macintosh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Dubai</vt:lpstr>
      <vt:lpstr>Georgia Pro</vt:lpstr>
      <vt:lpstr>Wingdings</vt:lpstr>
      <vt:lpstr>Wingdings 2</vt:lpstr>
      <vt:lpstr>SlateVTI</vt:lpstr>
      <vt:lpstr>Cultivating the Gift of Preaching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the Gift of Preaching</dc:title>
  <dc:creator>Matthew Bruce</dc:creator>
  <cp:lastModifiedBy>Matthew Bruce</cp:lastModifiedBy>
  <cp:revision>3</cp:revision>
  <cp:lastPrinted>2024-01-30T02:45:59Z</cp:lastPrinted>
  <dcterms:created xsi:type="dcterms:W3CDTF">2024-01-30T01:31:04Z</dcterms:created>
  <dcterms:modified xsi:type="dcterms:W3CDTF">2024-01-30T02:49:45Z</dcterms:modified>
</cp:coreProperties>
</file>