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784" r:id="rId5"/>
    <p:sldId id="803" r:id="rId6"/>
    <p:sldId id="804" r:id="rId7"/>
    <p:sldId id="809" r:id="rId8"/>
    <p:sldId id="807" r:id="rId9"/>
    <p:sldId id="811" r:id="rId10"/>
    <p:sldId id="814" r:id="rId11"/>
    <p:sldId id="812" r:id="rId12"/>
    <p:sldId id="791" r:id="rId1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p Hardwick" initials="CH" lastIdx="15" clrIdx="0">
    <p:extLst>
      <p:ext uri="{19B8F6BF-5375-455C-9EA6-DF929625EA0E}">
        <p15:presenceInfo xmlns:p15="http://schemas.microsoft.com/office/powerpoint/2012/main" userId="S-1-5-21-602162358-220523388-682003330-12122" providerId="AD"/>
      </p:ext>
    </p:extLst>
  </p:cmAuthor>
  <p:cmAuthor id="2" name="Cheri Harper" initials="CH" lastIdx="4" clrIdx="1">
    <p:extLst>
      <p:ext uri="{19B8F6BF-5375-455C-9EA6-DF929625EA0E}">
        <p15:presenceInfo xmlns:p15="http://schemas.microsoft.com/office/powerpoint/2012/main" userId="S-1-5-21-602162358-220523388-682003330-156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219300-45C0-4B14-8464-000B62BF30C4}" v="7" dt="2024-09-19T18:49:38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01" autoAdjust="0"/>
    <p:restoredTop sz="0" autoAdjust="0"/>
  </p:normalViewPr>
  <p:slideViewPr>
    <p:cSldViewPr snapToGrid="0" snapToObjects="1">
      <p:cViewPr varScale="1">
        <p:scale>
          <a:sx n="95" d="100"/>
          <a:sy n="95" d="100"/>
        </p:scale>
        <p:origin x="78" y="61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Hardwick" userId="750ec715-6b2c-4fb5-85f3-5013d93e9a34" providerId="ADAL" clId="{B6219300-45C0-4B14-8464-000B62BF30C4}"/>
    <pc:docChg chg="custSel addSld delSld modSld sldOrd">
      <pc:chgData name="Charles Hardwick" userId="750ec715-6b2c-4fb5-85f3-5013d93e9a34" providerId="ADAL" clId="{B6219300-45C0-4B14-8464-000B62BF30C4}" dt="2024-09-19T18:49:49.504" v="137" actId="47"/>
      <pc:docMkLst>
        <pc:docMk/>
      </pc:docMkLst>
      <pc:sldChg chg="modSp mod">
        <pc:chgData name="Charles Hardwick" userId="750ec715-6b2c-4fb5-85f3-5013d93e9a34" providerId="ADAL" clId="{B6219300-45C0-4B14-8464-000B62BF30C4}" dt="2024-09-19T18:43:17.718" v="32" actId="20577"/>
        <pc:sldMkLst>
          <pc:docMk/>
          <pc:sldMk cId="1708515152" sldId="812"/>
        </pc:sldMkLst>
        <pc:spChg chg="mod">
          <ac:chgData name="Charles Hardwick" userId="750ec715-6b2c-4fb5-85f3-5013d93e9a34" providerId="ADAL" clId="{B6219300-45C0-4B14-8464-000B62BF30C4}" dt="2024-09-19T18:42:52.125" v="17" actId="20577"/>
          <ac:spMkLst>
            <pc:docMk/>
            <pc:sldMk cId="1708515152" sldId="812"/>
            <ac:spMk id="2" creationId="{BAF7FD7D-ADBA-4D48-BD1B-DD1E7F3CA749}"/>
          </ac:spMkLst>
        </pc:spChg>
        <pc:spChg chg="mod">
          <ac:chgData name="Charles Hardwick" userId="750ec715-6b2c-4fb5-85f3-5013d93e9a34" providerId="ADAL" clId="{B6219300-45C0-4B14-8464-000B62BF30C4}" dt="2024-09-19T18:43:17.718" v="32" actId="20577"/>
          <ac:spMkLst>
            <pc:docMk/>
            <pc:sldMk cId="1708515152" sldId="812"/>
            <ac:spMk id="3" creationId="{DF289F45-4D94-494F-B8B9-BE4E84B2F7F0}"/>
          </ac:spMkLst>
        </pc:spChg>
      </pc:sldChg>
      <pc:sldChg chg="new del">
        <pc:chgData name="Charles Hardwick" userId="750ec715-6b2c-4fb5-85f3-5013d93e9a34" providerId="ADAL" clId="{B6219300-45C0-4B14-8464-000B62BF30C4}" dt="2024-09-19T18:49:49.504" v="137" actId="47"/>
        <pc:sldMkLst>
          <pc:docMk/>
          <pc:sldMk cId="2236102513" sldId="813"/>
        </pc:sldMkLst>
      </pc:sldChg>
      <pc:sldChg chg="del">
        <pc:chgData name="Charles Hardwick" userId="750ec715-6b2c-4fb5-85f3-5013d93e9a34" providerId="ADAL" clId="{B6219300-45C0-4B14-8464-000B62BF30C4}" dt="2024-09-19T18:42:42.906" v="0" actId="47"/>
        <pc:sldMkLst>
          <pc:docMk/>
          <pc:sldMk cId="2507717354" sldId="813"/>
        </pc:sldMkLst>
      </pc:sldChg>
      <pc:sldChg chg="addSp delSp modSp new mod ord">
        <pc:chgData name="Charles Hardwick" userId="750ec715-6b2c-4fb5-85f3-5013d93e9a34" providerId="ADAL" clId="{B6219300-45C0-4B14-8464-000B62BF30C4}" dt="2024-09-19T18:49:47.093" v="136"/>
        <pc:sldMkLst>
          <pc:docMk/>
          <pc:sldMk cId="1401210688" sldId="814"/>
        </pc:sldMkLst>
        <pc:spChg chg="mod">
          <ac:chgData name="Charles Hardwick" userId="750ec715-6b2c-4fb5-85f3-5013d93e9a34" providerId="ADAL" clId="{B6219300-45C0-4B14-8464-000B62BF30C4}" dt="2024-09-19T18:48:40.140" v="126" actId="207"/>
          <ac:spMkLst>
            <pc:docMk/>
            <pc:sldMk cId="1401210688" sldId="814"/>
            <ac:spMk id="2" creationId="{34DB8665-BB62-B4D2-260B-220E19685B96}"/>
          </ac:spMkLst>
        </pc:spChg>
        <pc:spChg chg="del">
          <ac:chgData name="Charles Hardwick" userId="750ec715-6b2c-4fb5-85f3-5013d93e9a34" providerId="ADAL" clId="{B6219300-45C0-4B14-8464-000B62BF30C4}" dt="2024-09-19T18:48:42.684" v="127" actId="478"/>
          <ac:spMkLst>
            <pc:docMk/>
            <pc:sldMk cId="1401210688" sldId="814"/>
            <ac:spMk id="3" creationId="{F05AB711-CA29-6CEE-2851-354A697371E1}"/>
          </ac:spMkLst>
        </pc:spChg>
        <pc:spChg chg="del">
          <ac:chgData name="Charles Hardwick" userId="750ec715-6b2c-4fb5-85f3-5013d93e9a34" providerId="ADAL" clId="{B6219300-45C0-4B14-8464-000B62BF30C4}" dt="2024-09-19T18:48:12.588" v="123" actId="478"/>
          <ac:spMkLst>
            <pc:docMk/>
            <pc:sldMk cId="1401210688" sldId="814"/>
            <ac:spMk id="4" creationId="{353693DE-5E97-7864-A25D-47A92DDD13E1}"/>
          </ac:spMkLst>
        </pc:spChg>
        <pc:picChg chg="add mod">
          <ac:chgData name="Charles Hardwick" userId="750ec715-6b2c-4fb5-85f3-5013d93e9a34" providerId="ADAL" clId="{B6219300-45C0-4B14-8464-000B62BF30C4}" dt="2024-09-19T18:49:38.484" v="134" actId="1076"/>
          <ac:picMkLst>
            <pc:docMk/>
            <pc:sldMk cId="1401210688" sldId="814"/>
            <ac:picMk id="1026" creationId="{5B54BC72-0D26-ACB8-6471-2E5DF31CA37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r">
              <a:defRPr sz="1200"/>
            </a:lvl1pPr>
          </a:lstStyle>
          <a:p>
            <a:fld id="{FB37EC6C-9F7B-9C4A-B792-282E0E85A5E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r">
              <a:defRPr sz="1200"/>
            </a:lvl1pPr>
          </a:lstStyle>
          <a:p>
            <a:fld id="{2340E849-0E35-1C48-B4AC-463F7046F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7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r">
              <a:defRPr sz="1200"/>
            </a:lvl1pPr>
          </a:lstStyle>
          <a:p>
            <a:fld id="{DED5A4EE-5E87-4D3F-A41F-46CE5D404B6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8" tIns="47108" rIns="94218" bIns="471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18" tIns="47108" rIns="94218" bIns="4710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r">
              <a:defRPr sz="1200"/>
            </a:lvl1pPr>
          </a:lstStyle>
          <a:p>
            <a:fld id="{288258C8-95C0-432F-BF4D-E308E552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2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06E5F-17E1-41DF-9F63-90680B8344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9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3776473"/>
            <a:ext cx="9595104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257800"/>
            <a:ext cx="9595104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234" y="4267200"/>
            <a:ext cx="10149417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2372107" y="450465"/>
            <a:ext cx="73152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0234" y="5443538"/>
            <a:ext cx="10149417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8" y="381000"/>
            <a:ext cx="4333813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28" y="2084389"/>
            <a:ext cx="4333813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4400" y="6356351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23235" y="6356351"/>
            <a:ext cx="711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5443832" y="3187732"/>
            <a:ext cx="552152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6164625" y="338031"/>
            <a:ext cx="552152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0" y="457200"/>
            <a:ext cx="1996141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518" y="457200"/>
            <a:ext cx="868468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520" y="3774329"/>
            <a:ext cx="959908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517" y="5257800"/>
            <a:ext cx="9599083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5991392" y="555043"/>
            <a:ext cx="552328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234" y="2236695"/>
            <a:ext cx="1014941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234" y="3617260"/>
            <a:ext cx="10149417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233" y="79468"/>
            <a:ext cx="10149417" cy="14176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0233" y="2084388"/>
            <a:ext cx="48768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49" y="2084388"/>
            <a:ext cx="48768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233" y="79468"/>
            <a:ext cx="10149417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232" y="1687512"/>
            <a:ext cx="48768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0232" y="2649072"/>
            <a:ext cx="48768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2849" y="1687512"/>
            <a:ext cx="48768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2849" y="2649072"/>
            <a:ext cx="48768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8" y="381000"/>
            <a:ext cx="4333813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401" y="381000"/>
            <a:ext cx="5532967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28" y="2084389"/>
            <a:ext cx="4333813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4400" y="6356351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23235" y="6356351"/>
            <a:ext cx="711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0233" y="79468"/>
            <a:ext cx="10149417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233" y="2070846"/>
            <a:ext cx="10149419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167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nodofthecovenant.org/contact" TargetMode="External"/><Relationship Id="rId2" Type="http://schemas.openxmlformats.org/officeDocument/2006/relationships/hyperlink" Target="http://www.synodofthecovenan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4630" y="3910431"/>
            <a:ext cx="8969827" cy="1470025"/>
          </a:xfrm>
        </p:spPr>
        <p:txBody>
          <a:bodyPr/>
          <a:lstStyle/>
          <a:p>
            <a:r>
              <a:rPr lang="en-US" sz="5400" dirty="0">
                <a:effectLst/>
              </a:rPr>
              <a:t>The Synod of the Covenant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3915" y="3619429"/>
            <a:ext cx="9056914" cy="1673352"/>
          </a:xfrm>
        </p:spPr>
        <p:txBody>
          <a:bodyPr/>
          <a:lstStyle/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algn="r"/>
            <a:endParaRPr lang="en-US" sz="3200" i="1" dirty="0"/>
          </a:p>
          <a:p>
            <a:pPr algn="r"/>
            <a:r>
              <a:rPr lang="en-US" sz="3200" i="1" dirty="0"/>
              <a:t>September 21, 2024</a:t>
            </a:r>
          </a:p>
        </p:txBody>
      </p:sp>
    </p:spTree>
    <p:extLst>
      <p:ext uri="{BB962C8B-B14F-4D97-AF65-F5344CB8AC3E}">
        <p14:creationId xmlns:p14="http://schemas.microsoft.com/office/powerpoint/2010/main" val="33238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460C6A-7587-04D2-119A-D41577898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233" y="513931"/>
            <a:ext cx="10149417" cy="1417638"/>
          </a:xfrm>
        </p:spPr>
        <p:txBody>
          <a:bodyPr/>
          <a:lstStyle/>
          <a:p>
            <a:r>
              <a:rPr lang="en-US" dirty="0"/>
              <a:t>Higher Education Scholarships</a:t>
            </a:r>
            <a:br>
              <a:rPr lang="en-US" dirty="0"/>
            </a:br>
            <a:r>
              <a:rPr lang="en-US" dirty="0"/>
              <a:t>for Christian Leaders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8C7577-FE7F-F0E1-B57F-8059200EC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720" y="1940817"/>
            <a:ext cx="5892977" cy="483771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46 Applications</a:t>
            </a:r>
          </a:p>
          <a:p>
            <a:r>
              <a:rPr lang="en-US" sz="3600" dirty="0">
                <a:solidFill>
                  <a:srgbClr val="FFFF00"/>
                </a:solidFill>
              </a:rPr>
              <a:t>8 Presbyteries</a:t>
            </a:r>
          </a:p>
          <a:p>
            <a:r>
              <a:rPr lang="en-US" sz="3600" dirty="0">
                <a:solidFill>
                  <a:srgbClr val="FFFF00"/>
                </a:solidFill>
              </a:rPr>
              <a:t>22 Congregations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Awardees announced by October 15, 2024</a:t>
            </a:r>
          </a:p>
        </p:txBody>
      </p:sp>
      <p:pic>
        <p:nvPicPr>
          <p:cNvPr id="2050" name="Picture 2" descr="Graduation Cap Vector | Free Vector Art at Vecteezy!">
            <a:extLst>
              <a:ext uri="{FF2B5EF4-FFF2-40B4-BE49-F238E27FC236}">
                <a16:creationId xmlns:a16="http://schemas.microsoft.com/office/drawing/2014/main" id="{54906792-F735-2D72-8EA0-B65261CB8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9" y="2336532"/>
            <a:ext cx="48982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3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460C6A-7587-04D2-119A-D4157789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25 Grants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84C61F-FAEC-8535-4BF7-1DDD02A7F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Applications Due 9/30/24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4D7B0F-B30A-9FEF-8CBA-1CE94302732F}"/>
              </a:ext>
            </a:extLst>
          </p:cNvPr>
          <p:cNvGrpSpPr/>
          <p:nvPr/>
        </p:nvGrpSpPr>
        <p:grpSpPr>
          <a:xfrm>
            <a:off x="2431701" y="478745"/>
            <a:ext cx="6969977" cy="4513381"/>
            <a:chOff x="151002" y="1832383"/>
            <a:chExt cx="4572000" cy="3562350"/>
          </a:xfrm>
        </p:grpSpPr>
        <p:pic>
          <p:nvPicPr>
            <p:cNvPr id="3" name="Picture 2" descr="Apply for a Matthew 25 Grant - Presbytery of the Miami Valley">
              <a:extLst>
                <a:ext uri="{FF2B5EF4-FFF2-40B4-BE49-F238E27FC236}">
                  <a16:creationId xmlns:a16="http://schemas.microsoft.com/office/drawing/2014/main" id="{A2B9D006-8005-C246-C16C-759A1E7F8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02" y="1832383"/>
              <a:ext cx="4572000" cy="3562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C6A4C2-88A6-40D7-7EBC-A13FCE680C3B}"/>
                </a:ext>
              </a:extLst>
            </p:cNvPr>
            <p:cNvSpPr txBox="1"/>
            <p:nvPr/>
          </p:nvSpPr>
          <p:spPr>
            <a:xfrm rot="16200000">
              <a:off x="2667698" y="3136612"/>
              <a:ext cx="31750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Dreaming Outloud Pro" panose="020F0502020204030204" pitchFamily="66" charset="0"/>
                  <a:cs typeface="Dreaming Outloud Pro" panose="020F0502020204030204" pitchFamily="66" charset="0"/>
                </a:rPr>
                <a:t>Grants 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914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8D7F-11D6-D588-21C2-543818B0D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927" y="5558928"/>
            <a:ext cx="10149417" cy="1100138"/>
          </a:xfrm>
        </p:spPr>
        <p:txBody>
          <a:bodyPr/>
          <a:lstStyle/>
          <a:p>
            <a:r>
              <a:rPr lang="en-US" sz="4800" dirty="0">
                <a:solidFill>
                  <a:srgbClr val="FFFF00"/>
                </a:solidFill>
              </a:rPr>
              <a:t>The Psychology of Polarization</a:t>
            </a:r>
            <a:br>
              <a:rPr lang="en-US" sz="4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 </a:t>
            </a:r>
            <a:br>
              <a:rPr lang="en-US" i="1" dirty="0">
                <a:solidFill>
                  <a:srgbClr val="FFFF00"/>
                </a:solidFill>
              </a:rPr>
            </a:br>
            <a:r>
              <a:rPr lang="en-US" i="1" dirty="0">
                <a:solidFill>
                  <a:srgbClr val="FFFF00"/>
                </a:solidFill>
              </a:rPr>
              <a:t>Tuesdays 10/8 and 10/22</a:t>
            </a:r>
            <a:br>
              <a:rPr lang="en-US" i="1" dirty="0">
                <a:solidFill>
                  <a:srgbClr val="FFFF00"/>
                </a:solidFill>
              </a:rPr>
            </a:br>
            <a:r>
              <a:rPr lang="en-US" i="1" dirty="0">
                <a:solidFill>
                  <a:srgbClr val="FFFF00"/>
                </a:solidFill>
              </a:rPr>
              <a:t>10:00 – 11:30 am on Zoom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Polarization is more of a cultural problem - The Fulcrum">
            <a:extLst>
              <a:ext uri="{FF2B5EF4-FFF2-40B4-BE49-F238E27FC236}">
                <a16:creationId xmlns:a16="http://schemas.microsoft.com/office/drawing/2014/main" id="{FEB84733-C5DF-45E6-0660-EA03C6DE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3" y="197318"/>
            <a:ext cx="7072964" cy="353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ience for the Church">
            <a:extLst>
              <a:ext uri="{FF2B5EF4-FFF2-40B4-BE49-F238E27FC236}">
                <a16:creationId xmlns:a16="http://schemas.microsoft.com/office/drawing/2014/main" id="{D0845AC2-3B5F-8A7D-CD9D-782156B28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482" y="343228"/>
            <a:ext cx="2460720" cy="27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16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8FCE-26E0-421A-AA88-F1A691B0EC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944586" y="5564302"/>
            <a:ext cx="13555160" cy="1100137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C000"/>
                </a:solidFill>
              </a:rPr>
              <a:t>Upcoming Preaching Workshops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4444A-0DB5-420A-95E2-7F9396090CB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524000" y="5205413"/>
            <a:ext cx="7612062" cy="116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rgbClr val="FFFF00"/>
                </a:solidFill>
              </a:rPr>
              <a:t>First Wednesday of Each Month 10 – 11:30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B39D3-5B2B-45F8-8A8D-82D1D1D02BF6}"/>
              </a:ext>
            </a:extLst>
          </p:cNvPr>
          <p:cNvSpPr txBox="1"/>
          <p:nvPr/>
        </p:nvSpPr>
        <p:spPr>
          <a:xfrm>
            <a:off x="1754540" y="602486"/>
            <a:ext cx="415690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October 2</a:t>
            </a:r>
          </a:p>
          <a:p>
            <a:pPr algn="ctr"/>
            <a:endParaRPr lang="en-US" sz="3600" dirty="0">
              <a:solidFill>
                <a:srgbClr val="FFFF00"/>
              </a:solidFill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Catherine Williams</a:t>
            </a:r>
          </a:p>
          <a:p>
            <a:pPr algn="ctr"/>
            <a:r>
              <a:rPr lang="en-US" sz="3200" dirty="0">
                <a:solidFill>
                  <a:srgbClr val="FFC000"/>
                </a:solidFill>
              </a:rPr>
              <a:t>Lancaster Seminary</a:t>
            </a:r>
          </a:p>
          <a:p>
            <a:pPr algn="ctr"/>
            <a:r>
              <a:rPr lang="en-US" sz="3600" i="1" dirty="0">
                <a:solidFill>
                  <a:srgbClr val="FFFF00"/>
                </a:solidFill>
              </a:rPr>
              <a:t>Lyrical Theology</a:t>
            </a:r>
          </a:p>
          <a:p>
            <a:pPr algn="ctr"/>
            <a:r>
              <a:rPr lang="en-US" sz="3600" i="1" dirty="0">
                <a:solidFill>
                  <a:srgbClr val="FFFF00"/>
                </a:solidFill>
              </a:rPr>
              <a:t>and Hymns as Midrashim</a:t>
            </a:r>
          </a:p>
        </p:txBody>
      </p:sp>
      <p:pic>
        <p:nvPicPr>
          <p:cNvPr id="2050" name="Picture 2" descr="TBD">
            <a:extLst>
              <a:ext uri="{FF2B5EF4-FFF2-40B4-BE49-F238E27FC236}">
                <a16:creationId xmlns:a16="http://schemas.microsoft.com/office/drawing/2014/main" id="{68124305-C477-0AAF-78C3-4C68CCF23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23" y="536225"/>
            <a:ext cx="4131233" cy="413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21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8FCE-26E0-421A-AA88-F1A691B0EC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622355" y="5499908"/>
            <a:ext cx="13555160" cy="1100137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C000"/>
                </a:solidFill>
              </a:rPr>
              <a:t>tim@synodofthecovenant.org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85B8B6-B746-49E0-9BE1-C93286F8CA64}"/>
              </a:ext>
            </a:extLst>
          </p:cNvPr>
          <p:cNvSpPr txBox="1"/>
          <p:nvPr/>
        </p:nvSpPr>
        <p:spPr>
          <a:xfrm>
            <a:off x="4013875" y="1096358"/>
            <a:ext cx="90011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Commissioned Ruling Elder/</a:t>
            </a:r>
          </a:p>
          <a:p>
            <a:r>
              <a:rPr lang="en-US" sz="4000" dirty="0">
                <a:solidFill>
                  <a:srgbClr val="FFFF00"/>
                </a:solidFill>
              </a:rPr>
              <a:t>Commissioned Pastor Coordinator </a:t>
            </a:r>
          </a:p>
          <a:p>
            <a:endParaRPr lang="en-US" sz="4000" i="1" dirty="0">
              <a:solidFill>
                <a:srgbClr val="FFC000"/>
              </a:solidFill>
            </a:endParaRPr>
          </a:p>
          <a:p>
            <a:r>
              <a:rPr lang="en-US" sz="8000" i="1" dirty="0">
                <a:solidFill>
                  <a:srgbClr val="FFC000"/>
                </a:solidFill>
              </a:rPr>
              <a:t>Tim Pollock</a:t>
            </a:r>
          </a:p>
        </p:txBody>
      </p:sp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E69452F-9B76-F6EC-761C-21BCAF641D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1" y="488855"/>
            <a:ext cx="3807605" cy="490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22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8665-BB62-B4D2-260B-220E19685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291" y="5367338"/>
            <a:ext cx="10149417" cy="110013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Treasurer (2025-27)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1100" dirty="0"/>
              <a:t> </a:t>
            </a:r>
            <a:br>
              <a:rPr lang="en-US" dirty="0"/>
            </a:br>
            <a:r>
              <a:rPr lang="en-US" i="1" dirty="0"/>
              <a:t>Volunteer; ~10 </a:t>
            </a:r>
            <a:r>
              <a:rPr lang="en-US" i="1" dirty="0" err="1"/>
              <a:t>hrs</a:t>
            </a:r>
            <a:r>
              <a:rPr lang="en-US" i="1" dirty="0"/>
              <a:t>/week</a:t>
            </a:r>
          </a:p>
        </p:txBody>
      </p:sp>
      <p:pic>
        <p:nvPicPr>
          <p:cNvPr id="1026" name="Picture 2" descr="Help needed">
            <a:extLst>
              <a:ext uri="{FF2B5EF4-FFF2-40B4-BE49-F238E27FC236}">
                <a16:creationId xmlns:a16="http://schemas.microsoft.com/office/drawing/2014/main" id="{5B54BC72-0D26-ACB8-6471-2E5DF31CA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1953">
            <a:off x="2712022" y="71118"/>
            <a:ext cx="6357336" cy="44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21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7FD7D-ADBA-4D48-BD1B-DD1E7F3C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871" y="1257461"/>
            <a:ext cx="7612063" cy="1362075"/>
          </a:xfrm>
        </p:spPr>
        <p:txBody>
          <a:bodyPr/>
          <a:lstStyle/>
          <a:p>
            <a:r>
              <a:rPr lang="en-US" sz="6000" dirty="0"/>
              <a:t>Tim Pollock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89F45-4D94-494F-B8B9-BE4E84B2F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198" y="2916151"/>
            <a:ext cx="11769754" cy="1500187"/>
          </a:xfrm>
        </p:spPr>
        <p:txBody>
          <a:bodyPr/>
          <a:lstStyle/>
          <a:p>
            <a:r>
              <a:rPr lang="en-US" sz="6000" dirty="0"/>
              <a:t>740-624-2351</a:t>
            </a:r>
          </a:p>
          <a:p>
            <a:r>
              <a:rPr lang="en-US" dirty="0"/>
              <a:t> </a:t>
            </a:r>
          </a:p>
          <a:p>
            <a:r>
              <a:rPr lang="en-US" sz="6600" dirty="0"/>
              <a:t>tim@synodofthecovenant.org</a:t>
            </a:r>
          </a:p>
        </p:txBody>
      </p:sp>
    </p:spTree>
    <p:extLst>
      <p:ext uri="{BB962C8B-B14F-4D97-AF65-F5344CB8AC3E}">
        <p14:creationId xmlns:p14="http://schemas.microsoft.com/office/powerpoint/2010/main" val="170851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DFF8-ABEF-42C3-BDCE-56958F878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A2AA9-3914-4CF1-B74A-65D88BB54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48" y="2007229"/>
            <a:ext cx="11636943" cy="5027124"/>
          </a:xfrm>
        </p:spPr>
        <p:txBody>
          <a:bodyPr>
            <a:normAutofit/>
          </a:bodyPr>
          <a:lstStyle/>
          <a:p>
            <a:r>
              <a:rPr lang="en-US" sz="4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www.synodofthecovenant.org</a:t>
            </a:r>
            <a:endParaRPr lang="en-US" sz="4000" dirty="0"/>
          </a:p>
          <a:p>
            <a:r>
              <a:rPr lang="en-US" sz="4000" dirty="0">
                <a:solidFill>
                  <a:srgbClr val="FFFF00"/>
                </a:solidFill>
              </a:rPr>
              <a:t>Newsletter:  </a:t>
            </a:r>
            <a:r>
              <a:rPr lang="en-US" sz="40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www.synodofthecovenant.org/contact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</a:p>
          <a:p>
            <a:r>
              <a:rPr lang="en-US" sz="4000" dirty="0"/>
              <a:t>Facebook:  Find/Follow “Synod of the Covenant”</a:t>
            </a:r>
          </a:p>
          <a:p>
            <a:r>
              <a:rPr lang="en-US" sz="4000" dirty="0">
                <a:solidFill>
                  <a:srgbClr val="FFFF00"/>
                </a:solidFill>
              </a:rPr>
              <a:t>YouTube:  Subscribe to “Synod of the Covenant”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C6326922-8832-4B95-B199-B7AF4038B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163">
            <a:off x="4269275" y="-2655"/>
            <a:ext cx="3756863" cy="186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036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9e94ef-c5b9-4927-8e06-caa483f6376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DEAF03D37844F81D141CEB3903A52" ma:contentTypeVersion="18" ma:contentTypeDescription="Create a new document." ma:contentTypeScope="" ma:versionID="01a3786699582ee9caaa722df6297713">
  <xsd:schema xmlns:xsd="http://www.w3.org/2001/XMLSchema" xmlns:xs="http://www.w3.org/2001/XMLSchema" xmlns:p="http://schemas.microsoft.com/office/2006/metadata/properties" xmlns:ns3="5e9e94ef-c5b9-4927-8e06-caa483f6376c" xmlns:ns4="0d66f3e9-1b4c-476e-a82f-fe13dceb6784" targetNamespace="http://schemas.microsoft.com/office/2006/metadata/properties" ma:root="true" ma:fieldsID="71234f29e81dff54ebc92e5cb7b90822" ns3:_="" ns4:_="">
    <xsd:import namespace="5e9e94ef-c5b9-4927-8e06-caa483f6376c"/>
    <xsd:import namespace="0d66f3e9-1b4c-476e-a82f-fe13dceb67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e94ef-c5b9-4927-8e06-caa483f637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6f3e9-1b4c-476e-a82f-fe13dceb6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B6500D-7C12-4F78-93CF-687FC1AF78E7}">
  <ds:schemaRefs>
    <ds:schemaRef ds:uri="http://purl.org/dc/elements/1.1/"/>
    <ds:schemaRef ds:uri="http://schemas.microsoft.com/office/2006/documentManagement/types"/>
    <ds:schemaRef ds:uri="0d66f3e9-1b4c-476e-a82f-fe13dceb6784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5e9e94ef-c5b9-4927-8e06-caa483f6376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6C621ED-5F0F-4CFF-B1FC-75C1D7F87A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9e94ef-c5b9-4927-8e06-caa483f6376c"/>
    <ds:schemaRef ds:uri="0d66f3e9-1b4c-476e-a82f-fe13dceb67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9195A8-1E3D-4FF6-AB4C-865D3256E0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5626</TotalTime>
  <Words>154</Words>
  <Application>Microsoft Office PowerPoint</Application>
  <PresentationFormat>Widescreen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Book Antiqua</vt:lpstr>
      <vt:lpstr>Calibri</vt:lpstr>
      <vt:lpstr>Dreaming Outloud Pro</vt:lpstr>
      <vt:lpstr>Wingdings 2</vt:lpstr>
      <vt:lpstr>Habitat</vt:lpstr>
      <vt:lpstr>The Synod of the Covenant </vt:lpstr>
      <vt:lpstr>Higher Education Scholarships for Christian Leaders </vt:lpstr>
      <vt:lpstr>Matthew 25 Grants </vt:lpstr>
      <vt:lpstr>The Psychology of Polarization   Tuesdays 10/8 and 10/22 10:00 – 11:30 am on Zoom</vt:lpstr>
      <vt:lpstr>Upcoming Preaching Workshops</vt:lpstr>
      <vt:lpstr>tim@synodofthecovenant.org</vt:lpstr>
      <vt:lpstr>Treasurer (2025-27)   Volunteer; ~10 hrs/week</vt:lpstr>
      <vt:lpstr>Tim Pollock</vt:lpstr>
      <vt:lpstr>PowerPoint Presentation</vt:lpstr>
    </vt:vector>
  </TitlesOfParts>
  <Company>PCUSA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Preaching for Transformation</dc:title>
  <dc:creator>Chip Hardwick</dc:creator>
  <cp:lastModifiedBy>Charles Hardwick</cp:lastModifiedBy>
  <cp:revision>100</cp:revision>
  <cp:lastPrinted>2021-10-06T13:41:09Z</cp:lastPrinted>
  <dcterms:created xsi:type="dcterms:W3CDTF">2016-08-04T13:42:13Z</dcterms:created>
  <dcterms:modified xsi:type="dcterms:W3CDTF">2024-09-19T18:49:54Z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0x01010047DDEAF03D37844F81D141CEB3903A52</vt:lpwstr>
  </property>
</Properties>
</file>