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784" r:id="rId5"/>
    <p:sldId id="796" r:id="rId6"/>
    <p:sldId id="797" r:id="rId7"/>
    <p:sldId id="803" r:id="rId8"/>
    <p:sldId id="804" r:id="rId9"/>
    <p:sldId id="798" r:id="rId10"/>
    <p:sldId id="808" r:id="rId11"/>
    <p:sldId id="799" r:id="rId12"/>
    <p:sldId id="812" r:id="rId13"/>
    <p:sldId id="800" r:id="rId14"/>
    <p:sldId id="805" r:id="rId15"/>
    <p:sldId id="806" r:id="rId16"/>
    <p:sldId id="807" r:id="rId17"/>
    <p:sldId id="801" r:id="rId18"/>
    <p:sldId id="810" r:id="rId19"/>
    <p:sldId id="802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p Hardwick" initials="CH" lastIdx="15" clrIdx="0">
    <p:extLst>
      <p:ext uri="{19B8F6BF-5375-455C-9EA6-DF929625EA0E}">
        <p15:presenceInfo xmlns:p15="http://schemas.microsoft.com/office/powerpoint/2012/main" userId="S-1-5-21-602162358-220523388-682003330-12122" providerId="AD"/>
      </p:ext>
    </p:extLst>
  </p:cmAuthor>
  <p:cmAuthor id="2" name="Cheri Harper" initials="CH" lastIdx="4" clrIdx="1">
    <p:extLst>
      <p:ext uri="{19B8F6BF-5375-455C-9EA6-DF929625EA0E}">
        <p15:presenceInfo xmlns:p15="http://schemas.microsoft.com/office/powerpoint/2012/main" userId="S-1-5-21-602162358-220523388-682003330-15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1" autoAdjust="0"/>
    <p:restoredTop sz="0" autoAdjust="0"/>
  </p:normalViewPr>
  <p:slideViewPr>
    <p:cSldViewPr snapToGrid="0" snapToObjects="1">
      <p:cViewPr varScale="1">
        <p:scale>
          <a:sx n="111" d="100"/>
          <a:sy n="111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242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ollock" userId="a8c29ed4ae595882" providerId="LiveId" clId="{4CAEF656-6051-4A73-9707-869159E6A075}"/>
    <pc:docChg chg="modSld">
      <pc:chgData name="Tim Pollock" userId="a8c29ed4ae595882" providerId="LiveId" clId="{4CAEF656-6051-4A73-9707-869159E6A075}" dt="2024-12-02T14:55:26.942" v="49" actId="20577"/>
      <pc:docMkLst>
        <pc:docMk/>
      </pc:docMkLst>
      <pc:sldChg chg="modSp mod">
        <pc:chgData name="Tim Pollock" userId="a8c29ed4ae595882" providerId="LiveId" clId="{4CAEF656-6051-4A73-9707-869159E6A075}" dt="2024-12-02T14:55:26.942" v="49" actId="20577"/>
        <pc:sldMkLst>
          <pc:docMk/>
          <pc:sldMk cId="1649144778" sldId="807"/>
        </pc:sldMkLst>
        <pc:spChg chg="mod">
          <ac:chgData name="Tim Pollock" userId="a8c29ed4ae595882" providerId="LiveId" clId="{4CAEF656-6051-4A73-9707-869159E6A075}" dt="2024-12-02T14:55:26.942" v="49" actId="20577"/>
          <ac:spMkLst>
            <pc:docMk/>
            <pc:sldMk cId="1649144778" sldId="807"/>
            <ac:spMk id="5" creationId="{5B460C6A-7587-04D2-119A-D415778982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FB37EC6C-9F7B-9C4A-B792-282E0E85A5E3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340E849-0E35-1C48-B4AC-463F7046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DED5A4EE-5E87-4D3F-A41F-46CE5D404B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8" tIns="47108" rIns="94218" bIns="471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288258C8-95C0-432F-BF4D-E308E552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2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9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5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6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4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258C8-95C0-432F-BF4D-E308E552D0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1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776473"/>
            <a:ext cx="9595104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257800"/>
            <a:ext cx="9595104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4267200"/>
            <a:ext cx="10149417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2372107" y="450465"/>
            <a:ext cx="73152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234" y="5443538"/>
            <a:ext cx="10149417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43832" y="3187732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6164625" y="338031"/>
            <a:ext cx="552152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457200"/>
            <a:ext cx="1996141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518" y="457200"/>
            <a:ext cx="868468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20" y="3774329"/>
            <a:ext cx="959908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17" y="5257800"/>
            <a:ext cx="9599083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5991392" y="555043"/>
            <a:ext cx="552328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4" y="2236695"/>
            <a:ext cx="1014941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4" y="3617260"/>
            <a:ext cx="10149417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233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49" y="2084388"/>
            <a:ext cx="48768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2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232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2849" y="1687512"/>
            <a:ext cx="48768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849" y="2649072"/>
            <a:ext cx="48768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8" y="381000"/>
            <a:ext cx="4333813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4401" y="381000"/>
            <a:ext cx="5532967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28" y="2084389"/>
            <a:ext cx="4333813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4400" y="6356351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235" y="6356351"/>
            <a:ext cx="711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233" y="79468"/>
            <a:ext cx="10149417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3" y="2070846"/>
            <a:ext cx="10149419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67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30" y="3910431"/>
            <a:ext cx="8969827" cy="1470025"/>
          </a:xfrm>
        </p:spPr>
        <p:txBody>
          <a:bodyPr/>
          <a:lstStyle/>
          <a:p>
            <a:r>
              <a:rPr lang="en-US" sz="5400" dirty="0">
                <a:effectLst/>
              </a:rPr>
              <a:t>The Synod of the Covenant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915" y="3619429"/>
            <a:ext cx="9056914" cy="1673352"/>
          </a:xfrm>
        </p:spPr>
        <p:txBody>
          <a:bodyPr/>
          <a:lstStyle/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r>
              <a:rPr lang="en-US" sz="3200" i="1" dirty="0"/>
              <a:t>Chip Hardwick, Executive</a:t>
            </a:r>
          </a:p>
          <a:p>
            <a:pPr algn="r"/>
            <a:r>
              <a:rPr lang="en-US" sz="3200" i="1" dirty="0"/>
              <a:t> November 1, 2024</a:t>
            </a:r>
          </a:p>
        </p:txBody>
      </p:sp>
      <p:pic>
        <p:nvPicPr>
          <p:cNvPr id="1026" name="Picture 2" descr="End Of Year Flyer - End Of The Year - Premium Flyer Template + Facebook ...">
            <a:extLst>
              <a:ext uri="{FF2B5EF4-FFF2-40B4-BE49-F238E27FC236}">
                <a16:creationId xmlns:a16="http://schemas.microsoft.com/office/drawing/2014/main" id="{80631705-2004-C395-2575-D541546F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128225"/>
            <a:ext cx="4971047" cy="33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0B13-6702-7E85-6F7A-765C3505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Eradicating Systemic Poverty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12F9A4-BB15-8ABD-823D-1D3B8D45FBE4}"/>
              </a:ext>
            </a:extLst>
          </p:cNvPr>
          <p:cNvGrpSpPr/>
          <p:nvPr/>
        </p:nvGrpSpPr>
        <p:grpSpPr>
          <a:xfrm>
            <a:off x="6096000" y="2663505"/>
            <a:ext cx="5360565" cy="3859546"/>
            <a:chOff x="151002" y="1832383"/>
            <a:chExt cx="4572000" cy="3562350"/>
          </a:xfrm>
        </p:grpSpPr>
        <p:pic>
          <p:nvPicPr>
            <p:cNvPr id="2050" name="Picture 2" descr="Apply for a Matthew 25 Grant - Presbytery of the Miami Valley">
              <a:extLst>
                <a:ext uri="{FF2B5EF4-FFF2-40B4-BE49-F238E27FC236}">
                  <a16:creationId xmlns:a16="http://schemas.microsoft.com/office/drawing/2014/main" id="{0F7906D4-333A-EA43-9363-E8BCB7EE1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02" y="1832383"/>
              <a:ext cx="4572000" cy="35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D420D9-C91D-36DF-3EDD-03CF73EC2685}"/>
                </a:ext>
              </a:extLst>
            </p:cNvPr>
            <p:cNvSpPr txBox="1"/>
            <p:nvPr/>
          </p:nvSpPr>
          <p:spPr>
            <a:xfrm rot="16200000">
              <a:off x="2667698" y="3136612"/>
              <a:ext cx="3175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Grants Program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D02B4F9D-ADBD-951B-F5DE-3CE1ACC0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051">
            <a:off x="-172693" y="1157646"/>
            <a:ext cx="5451253" cy="45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2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60C6A-7587-04D2-119A-D4157789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3" y="513931"/>
            <a:ext cx="10149417" cy="1417638"/>
          </a:xfrm>
        </p:spPr>
        <p:txBody>
          <a:bodyPr/>
          <a:lstStyle/>
          <a:p>
            <a:r>
              <a:rPr lang="en-US" dirty="0"/>
              <a:t>Higher Education Scholarships</a:t>
            </a:r>
            <a:br>
              <a:rPr lang="en-US" dirty="0"/>
            </a:br>
            <a:r>
              <a:rPr lang="en-US" dirty="0"/>
              <a:t>for Christian Leaders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C7577-FE7F-F0E1-B57F-8059200E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023" y="2591360"/>
            <a:ext cx="5892977" cy="4837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</a:rPr>
              <a:t>48 Applications from</a:t>
            </a:r>
          </a:p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</a:rPr>
              <a:t>8 Presbyteries</a:t>
            </a:r>
          </a:p>
          <a:p>
            <a:pPr lvl="1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</a:rPr>
              <a:t>24 Congregations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Graduation Cap Vector | Free Vector Art at Vecteezy!">
            <a:extLst>
              <a:ext uri="{FF2B5EF4-FFF2-40B4-BE49-F238E27FC236}">
                <a16:creationId xmlns:a16="http://schemas.microsoft.com/office/drawing/2014/main" id="{54906792-F735-2D72-8EA0-B65261CB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9" y="2336532"/>
            <a:ext cx="4898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3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22E0-8F95-86F4-8006-0386A819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844A01-64C1-4995-43C7-954CB592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3" y="513931"/>
            <a:ext cx="10149417" cy="1417638"/>
          </a:xfrm>
        </p:spPr>
        <p:txBody>
          <a:bodyPr/>
          <a:lstStyle/>
          <a:p>
            <a:r>
              <a:rPr lang="en-US" dirty="0"/>
              <a:t>Higher Education Scholarships</a:t>
            </a:r>
            <a:br>
              <a:rPr lang="en-US" dirty="0"/>
            </a:br>
            <a:r>
              <a:rPr lang="en-US" dirty="0"/>
              <a:t>for Christian Leaders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E120F-B15B-E45F-711B-03AEC682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023" y="1852732"/>
            <a:ext cx="5892977" cy="483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Winners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23 winners: 8 presbyteries and 22 churches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3 Associates, 14 Bachelor’s, </a:t>
            </a:r>
            <a:r>
              <a:rPr lang="en-US" sz="3600">
                <a:solidFill>
                  <a:srgbClr val="FFFF00"/>
                </a:solidFill>
              </a:rPr>
              <a:t>6 MDivs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14 self-identified Black, Korean, Asian, African</a:t>
            </a:r>
          </a:p>
        </p:txBody>
      </p:sp>
      <p:pic>
        <p:nvPicPr>
          <p:cNvPr id="2050" name="Picture 2" descr="Graduation Cap Vector | Free Vector Art at Vecteezy!">
            <a:extLst>
              <a:ext uri="{FF2B5EF4-FFF2-40B4-BE49-F238E27FC236}">
                <a16:creationId xmlns:a16="http://schemas.microsoft.com/office/drawing/2014/main" id="{75954F48-7AB3-77A5-8E68-6B80E5843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9" y="2336532"/>
            <a:ext cx="4898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60C6A-7587-04D2-119A-D4157789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4" y="3564517"/>
            <a:ext cx="10149417" cy="312100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400" dirty="0"/>
            </a:br>
            <a:r>
              <a:rPr lang="en-US" sz="6000" dirty="0">
                <a:solidFill>
                  <a:srgbClr val="FFFF00"/>
                </a:solidFill>
              </a:rPr>
              <a:t>38 Applications</a:t>
            </a:r>
            <a:br>
              <a:rPr lang="en-US" sz="6000" dirty="0">
                <a:solidFill>
                  <a:srgbClr val="FFFF00"/>
                </a:solidFill>
              </a:rPr>
            </a:br>
            <a:r>
              <a:rPr lang="en-US" sz="6000" dirty="0">
                <a:solidFill>
                  <a:srgbClr val="FFFF00"/>
                </a:solidFill>
              </a:rPr>
              <a:t>17 </a:t>
            </a:r>
            <a:r>
              <a:rPr lang="en-US" sz="6000">
                <a:solidFill>
                  <a:srgbClr val="FFFF00"/>
                </a:solidFill>
              </a:rPr>
              <a:t>Congregations from </a:t>
            </a:r>
            <a:br>
              <a:rPr lang="en-US" sz="6000">
                <a:solidFill>
                  <a:srgbClr val="FFFF00"/>
                </a:solidFill>
              </a:rPr>
            </a:br>
            <a:r>
              <a:rPr lang="en-US" sz="6000">
                <a:solidFill>
                  <a:srgbClr val="FFFF00"/>
                </a:solidFill>
              </a:rPr>
              <a:t>9</a:t>
            </a:r>
            <a:r>
              <a:rPr lang="en-US" sz="3600">
                <a:solidFill>
                  <a:srgbClr val="FFFF00"/>
                </a:solidFill>
              </a:rPr>
              <a:t> </a:t>
            </a:r>
            <a:r>
              <a:rPr lang="en-US" sz="6000">
                <a:solidFill>
                  <a:srgbClr val="FFFF00"/>
                </a:solidFill>
              </a:rPr>
              <a:t>Presbyteries Awarded</a:t>
            </a:r>
            <a:br>
              <a:rPr lang="en-US" sz="4900" dirty="0">
                <a:solidFill>
                  <a:srgbClr val="FFFF00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 </a:t>
            </a:r>
            <a:br>
              <a:rPr lang="en-US" sz="4900" dirty="0">
                <a:solidFill>
                  <a:srgbClr val="FFFF00"/>
                </a:solidFill>
              </a:rPr>
            </a:br>
            <a:r>
              <a:rPr lang="en-US" sz="4000" i="1" dirty="0">
                <a:solidFill>
                  <a:srgbClr val="FFFF00"/>
                </a:solidFill>
              </a:rPr>
              <a:t>Announced by 11/15/24</a:t>
            </a:r>
            <a:endParaRPr lang="en-US" sz="3400" i="1" dirty="0">
              <a:solidFill>
                <a:srgbClr val="FFFF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D7B0F-B30A-9FEF-8CBA-1CE94302732F}"/>
              </a:ext>
            </a:extLst>
          </p:cNvPr>
          <p:cNvGrpSpPr/>
          <p:nvPr/>
        </p:nvGrpSpPr>
        <p:grpSpPr>
          <a:xfrm rot="21414040">
            <a:off x="3524582" y="761"/>
            <a:ext cx="5010248" cy="3244366"/>
            <a:chOff x="151002" y="1832383"/>
            <a:chExt cx="4572000" cy="3562350"/>
          </a:xfrm>
        </p:grpSpPr>
        <p:pic>
          <p:nvPicPr>
            <p:cNvPr id="3" name="Picture 2" descr="Apply for a Matthew 25 Grant - Presbytery of the Miami Valley">
              <a:extLst>
                <a:ext uri="{FF2B5EF4-FFF2-40B4-BE49-F238E27FC236}">
                  <a16:creationId xmlns:a16="http://schemas.microsoft.com/office/drawing/2014/main" id="{A2B9D006-8005-C246-C16C-759A1E7F8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02" y="1832383"/>
              <a:ext cx="4572000" cy="35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C6A4C2-88A6-40D7-7EBC-A13FCE680C3B}"/>
                </a:ext>
              </a:extLst>
            </p:cNvPr>
            <p:cNvSpPr txBox="1"/>
            <p:nvPr/>
          </p:nvSpPr>
          <p:spPr>
            <a:xfrm rot="16200000">
              <a:off x="2667698" y="3136612"/>
              <a:ext cx="31750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49224">
                <a:spcAft>
                  <a:spcPts val="600"/>
                </a:spcAft>
              </a:pPr>
              <a:r>
                <a:rPr lang="en-US" sz="2272" kern="1200">
                  <a:solidFill>
                    <a:schemeClr val="tx1"/>
                  </a:solidFill>
                  <a:latin typeface="Dreaming Outloud Pro" panose="020F0502020204030204" pitchFamily="66" charset="0"/>
                  <a:ea typeface="+mn-ea"/>
                  <a:cs typeface="Dreaming Outloud Pro" panose="020F0502020204030204" pitchFamily="66" charset="0"/>
                </a:rPr>
                <a:t>Grants Program</a:t>
              </a:r>
              <a:endParaRPr lang="en-US" sz="3200"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14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0B13-6702-7E85-6F7A-765C3505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Synods, </a:t>
            </a:r>
            <a:br>
              <a:rPr lang="en-US" dirty="0"/>
            </a:br>
            <a:r>
              <a:rPr lang="en-US" dirty="0"/>
              <a:t>Presbyteries, Churches, and Leaders</a:t>
            </a:r>
          </a:p>
        </p:txBody>
      </p:sp>
      <p:pic>
        <p:nvPicPr>
          <p:cNvPr id="3074" name="Picture 2" descr="5 Things Successful New Fashion Businesses | Seamless Source">
            <a:extLst>
              <a:ext uri="{FF2B5EF4-FFF2-40B4-BE49-F238E27FC236}">
                <a16:creationId xmlns:a16="http://schemas.microsoft.com/office/drawing/2014/main" id="{F294654A-AA19-E901-7209-679CE1A9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83" y="1915837"/>
            <a:ext cx="8525079" cy="47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4095-1887-D51F-24B2-18C1A1ED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4438-D09B-012A-BFFA-0CB46026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Synods, </a:t>
            </a:r>
            <a:br>
              <a:rPr lang="en-US" dirty="0"/>
            </a:br>
            <a:r>
              <a:rPr lang="en-US" dirty="0"/>
              <a:t>Presbyteries, Churches, and Leaders</a:t>
            </a:r>
          </a:p>
        </p:txBody>
      </p:sp>
      <p:pic>
        <p:nvPicPr>
          <p:cNvPr id="2050" name="Picture 2" descr="Making Brown Bag Lunches Safe to Eat - Beaumont Emergency Hospital">
            <a:extLst>
              <a:ext uri="{FF2B5EF4-FFF2-40B4-BE49-F238E27FC236}">
                <a16:creationId xmlns:a16="http://schemas.microsoft.com/office/drawing/2014/main" id="{71C08E81-82F9-4026-60BF-9FD2D724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5" y="1890405"/>
            <a:ext cx="4094382" cy="27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OHORTS: Synonyms and Related Words. What is Another Word for COHORTS ...">
            <a:extLst>
              <a:ext uri="{FF2B5EF4-FFF2-40B4-BE49-F238E27FC236}">
                <a16:creationId xmlns:a16="http://schemas.microsoft.com/office/drawing/2014/main" id="{A0EC2370-3059-5526-00D9-1F152DDB42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OHORTS: Synonyms and Related Words. What is Another Word for COHORTS ...">
            <a:extLst>
              <a:ext uri="{FF2B5EF4-FFF2-40B4-BE49-F238E27FC236}">
                <a16:creationId xmlns:a16="http://schemas.microsoft.com/office/drawing/2014/main" id="{D1277821-4C1E-37D5-D7AC-C23B0623AA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OHORTS: Synonyms and Related Words. What is Another Word for COHORTS ...">
            <a:extLst>
              <a:ext uri="{FF2B5EF4-FFF2-40B4-BE49-F238E27FC236}">
                <a16:creationId xmlns:a16="http://schemas.microsoft.com/office/drawing/2014/main" id="{BD487277-8383-F654-6C12-72B4F3A0E3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Cohorts Word on Blackboard Background Stock Image - Image of group ...">
            <a:extLst>
              <a:ext uri="{FF2B5EF4-FFF2-40B4-BE49-F238E27FC236}">
                <a16:creationId xmlns:a16="http://schemas.microsoft.com/office/drawing/2014/main" id="{F1EC30C7-5143-91D2-8894-F72E6137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6" y="4745754"/>
            <a:ext cx="6977561" cy="20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MEPAGE - The 226th General Assembly">
            <a:extLst>
              <a:ext uri="{FF2B5EF4-FFF2-40B4-BE49-F238E27FC236}">
                <a16:creationId xmlns:a16="http://schemas.microsoft.com/office/drawing/2014/main" id="{47801541-E9BF-495F-3936-BCC33773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29" y="3065711"/>
            <a:ext cx="2939911" cy="3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athering word on white keyboard 7598400 Stock Photo at Vecteezy">
            <a:extLst>
              <a:ext uri="{FF2B5EF4-FFF2-40B4-BE49-F238E27FC236}">
                <a16:creationId xmlns:a16="http://schemas.microsoft.com/office/drawing/2014/main" id="{4838516E-487B-B1F1-7FA1-4F1A7595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67" y="1890405"/>
            <a:ext cx="4264902" cy="2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tthew 10.7 Poster - The kingdom of heaven has come near. | Kingdom of ...">
            <a:extLst>
              <a:ext uri="{FF2B5EF4-FFF2-40B4-BE49-F238E27FC236}">
                <a16:creationId xmlns:a16="http://schemas.microsoft.com/office/drawing/2014/main" id="{7A0D0A4F-EC8C-F610-057B-AB40379E5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1" b="8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333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AD296C6-4BB5-4143-98D9-428FACDFC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/>
        </p:blipFill>
        <p:spPr bwMode="auto">
          <a:xfrm>
            <a:off x="5914882" y="-470123"/>
            <a:ext cx="6152681" cy="88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CAA97-8341-426D-A280-03D4BB39214C}"/>
              </a:ext>
            </a:extLst>
          </p:cNvPr>
          <p:cNvSpPr txBox="1"/>
          <p:nvPr/>
        </p:nvSpPr>
        <p:spPr>
          <a:xfrm>
            <a:off x="904595" y="716723"/>
            <a:ext cx="40740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</a:rPr>
              <a:t>2025-2028</a:t>
            </a:r>
          </a:p>
          <a:p>
            <a:pPr algn="ctr"/>
            <a:endParaRPr lang="en-US" sz="5400" i="1" dirty="0">
              <a:solidFill>
                <a:srgbClr val="FFFF00"/>
              </a:solidFill>
            </a:endParaRPr>
          </a:p>
          <a:p>
            <a:pPr algn="ctr"/>
            <a:r>
              <a:rPr lang="en-US" sz="7200" i="1" dirty="0">
                <a:solidFill>
                  <a:srgbClr val="FFFF00"/>
                </a:solidFill>
              </a:rPr>
              <a:t>Ministry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</a:rPr>
              <a:t>Focus </a:t>
            </a:r>
          </a:p>
          <a:p>
            <a:pPr algn="ctr"/>
            <a:r>
              <a:rPr lang="en-US" sz="7200" i="1" dirty="0">
                <a:solidFill>
                  <a:srgbClr val="FFFF00"/>
                </a:solidFill>
              </a:rPr>
              <a:t>Areas</a:t>
            </a:r>
          </a:p>
        </p:txBody>
      </p:sp>
    </p:spTree>
    <p:extLst>
      <p:ext uri="{BB962C8B-B14F-4D97-AF65-F5344CB8AC3E}">
        <p14:creationId xmlns:p14="http://schemas.microsoft.com/office/powerpoint/2010/main" val="378572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896C-625D-DEFF-EA3A-EC45479E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and Equipping Leadership for the Church</a:t>
            </a:r>
          </a:p>
        </p:txBody>
      </p:sp>
      <p:pic>
        <p:nvPicPr>
          <p:cNvPr id="1026" name="Picture 2" descr="Events — Steel City Church Planting Network">
            <a:extLst>
              <a:ext uri="{FF2B5EF4-FFF2-40B4-BE49-F238E27FC236}">
                <a16:creationId xmlns:a16="http://schemas.microsoft.com/office/drawing/2014/main" id="{B6A0065E-5E3C-31AA-FA3F-1597D0138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5"/>
          <a:stretch/>
        </p:blipFill>
        <p:spPr bwMode="auto">
          <a:xfrm>
            <a:off x="295900" y="2081088"/>
            <a:ext cx="4698062" cy="31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3BC1B-A718-22D6-B1EE-FBA632324615}"/>
              </a:ext>
            </a:extLst>
          </p:cNvPr>
          <p:cNvSpPr txBox="1"/>
          <p:nvPr/>
        </p:nvSpPr>
        <p:spPr>
          <a:xfrm>
            <a:off x="5276675" y="2081088"/>
            <a:ext cx="691888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New Workshops this year</a:t>
            </a:r>
          </a:p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Viewed as many as 200 times</a:t>
            </a:r>
          </a:p>
          <a:p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PNS Articles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45B91-2F83-60B3-D557-3B05A76B2A56}"/>
              </a:ext>
            </a:extLst>
          </p:cNvPr>
          <p:cNvSpPr txBox="1"/>
          <p:nvPr/>
        </p:nvSpPr>
        <p:spPr>
          <a:xfrm>
            <a:off x="647808" y="5835169"/>
            <a:ext cx="892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Library:  33 full-length videos + 4 primers</a:t>
            </a:r>
          </a:p>
        </p:txBody>
      </p:sp>
    </p:spTree>
    <p:extLst>
      <p:ext uri="{BB962C8B-B14F-4D97-AF65-F5344CB8AC3E}">
        <p14:creationId xmlns:p14="http://schemas.microsoft.com/office/powerpoint/2010/main" val="16981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0EE3-E714-200B-6082-A863E0AA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0C13-8ED1-76F4-336F-5DD2ED89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and Equipping Leadership for the Church</a:t>
            </a:r>
          </a:p>
        </p:txBody>
      </p:sp>
      <p:pic>
        <p:nvPicPr>
          <p:cNvPr id="3" name="Picture 2" descr="PROFESSIONAL BOUNDARIES Training for staff and volunteers Catholic">
            <a:extLst>
              <a:ext uri="{FF2B5EF4-FFF2-40B4-BE49-F238E27FC236}">
                <a16:creationId xmlns:a16="http://schemas.microsoft.com/office/drawing/2014/main" id="{A37D67B3-B9EE-549B-AFDA-65EDCD16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10" y="2067886"/>
            <a:ext cx="6552255" cy="32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F32453-FD56-77C6-5A4D-629D004E142F}"/>
              </a:ext>
            </a:extLst>
          </p:cNvPr>
          <p:cNvSpPr txBox="1"/>
          <p:nvPr/>
        </p:nvSpPr>
        <p:spPr>
          <a:xfrm>
            <a:off x="700481" y="3368180"/>
            <a:ext cx="11069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LeaderWise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160 Slots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Next Year:  Child Protection Training &amp; more slots</a:t>
            </a:r>
          </a:p>
        </p:txBody>
      </p:sp>
    </p:spTree>
    <p:extLst>
      <p:ext uri="{BB962C8B-B14F-4D97-AF65-F5344CB8AC3E}">
        <p14:creationId xmlns:p14="http://schemas.microsoft.com/office/powerpoint/2010/main" val="219649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8FC0-A83C-51B1-F12D-E43CAF68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6610-1E39-93F0-6ABC-0065BCED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and Equipping Leadership for the Church</a:t>
            </a:r>
          </a:p>
        </p:txBody>
      </p:sp>
      <p:pic>
        <p:nvPicPr>
          <p:cNvPr id="5" name="Picture 4" descr="A poster for a event&#10;&#10;Description automatically generated">
            <a:extLst>
              <a:ext uri="{FF2B5EF4-FFF2-40B4-BE49-F238E27FC236}">
                <a16:creationId xmlns:a16="http://schemas.microsoft.com/office/drawing/2014/main" id="{3F387A90-2037-DC12-EC22-F48150D339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2" y="1659267"/>
            <a:ext cx="7731266" cy="50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896C-625D-DEFF-EA3A-EC45479E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Our Most </a:t>
            </a:r>
            <a:br>
              <a:rPr lang="en-US" dirty="0"/>
            </a:br>
            <a:r>
              <a:rPr lang="en-US" dirty="0"/>
              <a:t>Vulnerable Congregations</a:t>
            </a:r>
          </a:p>
        </p:txBody>
      </p:sp>
      <p:pic>
        <p:nvPicPr>
          <p:cNvPr id="5" name="Picture 4" descr="A blue logo with a person in the air&#10;&#10;Description automatically generated">
            <a:extLst>
              <a:ext uri="{FF2B5EF4-FFF2-40B4-BE49-F238E27FC236}">
                <a16:creationId xmlns:a16="http://schemas.microsoft.com/office/drawing/2014/main" id="{EC277F94-759D-8B73-9959-F27BAB52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31" y="1808707"/>
            <a:ext cx="6595348" cy="4214588"/>
          </a:xfrm>
          <a:prstGeom prst="rect">
            <a:avLst/>
          </a:prstGeom>
        </p:spPr>
      </p:pic>
      <p:pic>
        <p:nvPicPr>
          <p:cNvPr id="2050" name="Picture 2" descr="The Presbyterian Ruling Elder, Updated Edition: An Essential Guide">
            <a:extLst>
              <a:ext uri="{FF2B5EF4-FFF2-40B4-BE49-F238E27FC236}">
                <a16:creationId xmlns:a16="http://schemas.microsoft.com/office/drawing/2014/main" id="{307A80EA-2FA2-7B1D-FB3C-C316C072F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22867"/>
          <a:stretch/>
        </p:blipFill>
        <p:spPr bwMode="auto">
          <a:xfrm>
            <a:off x="470570" y="1991666"/>
            <a:ext cx="4224260" cy="46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B6CF8-9877-7C06-A160-EA628134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CD7B-5855-046D-69E7-BDBA0D51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Our Most </a:t>
            </a:r>
            <a:br>
              <a:rPr lang="en-US" dirty="0"/>
            </a:br>
            <a:r>
              <a:rPr lang="en-US" dirty="0"/>
              <a:t>Vulnerable Congregations</a:t>
            </a:r>
          </a:p>
        </p:txBody>
      </p:sp>
      <p:pic>
        <p:nvPicPr>
          <p:cNvPr id="3" name="Picture 2" descr="Faith United Methodist Church">
            <a:extLst>
              <a:ext uri="{FF2B5EF4-FFF2-40B4-BE49-F238E27FC236}">
                <a16:creationId xmlns:a16="http://schemas.microsoft.com/office/drawing/2014/main" id="{E6452B63-1275-84A5-A868-1A308A94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0" y="2048017"/>
            <a:ext cx="5596259" cy="33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8597B-9FD7-B1F1-095F-028E9720BFAA}"/>
              </a:ext>
            </a:extLst>
          </p:cNvPr>
          <p:cNvSpPr txBox="1"/>
          <p:nvPr/>
        </p:nvSpPr>
        <p:spPr>
          <a:xfrm>
            <a:off x="4360514" y="5419815"/>
            <a:ext cx="749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Virtual Worship Service offered for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</a:rPr>
              <a:t>12/29/24 Morning</a:t>
            </a:r>
          </a:p>
        </p:txBody>
      </p:sp>
    </p:spTree>
    <p:extLst>
      <p:ext uri="{BB962C8B-B14F-4D97-AF65-F5344CB8AC3E}">
        <p14:creationId xmlns:p14="http://schemas.microsoft.com/office/powerpoint/2010/main" val="330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0B13-6702-7E85-6F7A-765C3505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Anti-Racist </a:t>
            </a:r>
            <a:br>
              <a:rPr lang="en-US" dirty="0"/>
            </a:br>
            <a:r>
              <a:rPr lang="en-US" dirty="0"/>
              <a:t>Practices and Structures</a:t>
            </a:r>
          </a:p>
        </p:txBody>
      </p:sp>
      <p:pic>
        <p:nvPicPr>
          <p:cNvPr id="1028" name="Picture 4" descr="hiring sign | Association for Progressive Communications">
            <a:extLst>
              <a:ext uri="{FF2B5EF4-FFF2-40B4-BE49-F238E27FC236}">
                <a16:creationId xmlns:a16="http://schemas.microsoft.com/office/drawing/2014/main" id="{B2F9AA20-9E64-BFCB-3E08-349AD1E6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8" y="3429000"/>
            <a:ext cx="4649436" cy="31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r Chapter and the BHS Standard Chapter Bylaws | Barbershop Harmony ...">
            <a:extLst>
              <a:ext uri="{FF2B5EF4-FFF2-40B4-BE49-F238E27FC236}">
                <a16:creationId xmlns:a16="http://schemas.microsoft.com/office/drawing/2014/main" id="{2514A845-B121-0E38-9E3D-76D6B174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06" y="1099286"/>
            <a:ext cx="5062427" cy="50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24855-1382-9168-7CBC-2338004E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FF77-C301-71AC-ECF0-C36D8313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Anti-Racist </a:t>
            </a:r>
            <a:br>
              <a:rPr lang="en-US" dirty="0"/>
            </a:br>
            <a:r>
              <a:rPr lang="en-US" dirty="0"/>
              <a:t>Practices and Structures</a:t>
            </a:r>
          </a:p>
        </p:txBody>
      </p:sp>
      <p:sp>
        <p:nvSpPr>
          <p:cNvPr id="3" name="AutoShape 2" descr="Anti Racism Training « heritagecommunityassociation">
            <a:extLst>
              <a:ext uri="{FF2B5EF4-FFF2-40B4-BE49-F238E27FC236}">
                <a16:creationId xmlns:a16="http://schemas.microsoft.com/office/drawing/2014/main" id="{69E55064-35DD-2DBD-B697-B8D091AF8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Image result for antiracism training">
            <a:extLst>
              <a:ext uri="{FF2B5EF4-FFF2-40B4-BE49-F238E27FC236}">
                <a16:creationId xmlns:a16="http://schemas.microsoft.com/office/drawing/2014/main" id="{78FAB064-D40C-1221-AD52-52CD8F77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70" y="1733550"/>
            <a:ext cx="40481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79D4DF-D817-CBEB-2A9F-CAD8BB3A1B85}"/>
              </a:ext>
            </a:extLst>
          </p:cNvPr>
          <p:cNvGrpSpPr/>
          <p:nvPr/>
        </p:nvGrpSpPr>
        <p:grpSpPr>
          <a:xfrm>
            <a:off x="7394340" y="1859381"/>
            <a:ext cx="3257550" cy="4145105"/>
            <a:chOff x="7394340" y="1859381"/>
            <a:chExt cx="3257550" cy="4145105"/>
          </a:xfrm>
        </p:grpSpPr>
        <p:pic>
          <p:nvPicPr>
            <p:cNvPr id="5" name="Picture 6" descr="Crossroads Antiracism Organizing and Training - Crossroads Antiracism ...">
              <a:extLst>
                <a:ext uri="{FF2B5EF4-FFF2-40B4-BE49-F238E27FC236}">
                  <a16:creationId xmlns:a16="http://schemas.microsoft.com/office/drawing/2014/main" id="{71F92D92-D52F-166F-4E0C-D3DE2FA9C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340" y="1859381"/>
              <a:ext cx="3257550" cy="352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FC61BA-9B71-93C5-837F-20BD8A59D483}"/>
                </a:ext>
              </a:extLst>
            </p:cNvPr>
            <p:cNvSpPr txBox="1"/>
            <p:nvPr/>
          </p:nvSpPr>
          <p:spPr>
            <a:xfrm>
              <a:off x="7725324" y="5358155"/>
              <a:ext cx="2595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Crossroads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7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DEAF03D37844F81D141CEB3903A52" ma:contentTypeVersion="18" ma:contentTypeDescription="Create a new document." ma:contentTypeScope="" ma:versionID="01a3786699582ee9caaa722df6297713">
  <xsd:schema xmlns:xsd="http://www.w3.org/2001/XMLSchema" xmlns:xs="http://www.w3.org/2001/XMLSchema" xmlns:p="http://schemas.microsoft.com/office/2006/metadata/properties" xmlns:ns3="5e9e94ef-c5b9-4927-8e06-caa483f6376c" xmlns:ns4="0d66f3e9-1b4c-476e-a82f-fe13dceb6784" targetNamespace="http://schemas.microsoft.com/office/2006/metadata/properties" ma:root="true" ma:fieldsID="71234f29e81dff54ebc92e5cb7b90822" ns3:_="" ns4:_="">
    <xsd:import namespace="5e9e94ef-c5b9-4927-8e06-caa483f6376c"/>
    <xsd:import namespace="0d66f3e9-1b4c-476e-a82f-fe13dceb67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e94ef-c5b9-4927-8e06-caa483f63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6f3e9-1b4c-476e-a82f-fe13dceb6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9e94ef-c5b9-4927-8e06-caa483f6376c" xsi:nil="true"/>
  </documentManagement>
</p:properties>
</file>

<file path=customXml/itemProps1.xml><?xml version="1.0" encoding="utf-8"?>
<ds:datastoreItem xmlns:ds="http://schemas.openxmlformats.org/officeDocument/2006/customXml" ds:itemID="{F6C621ED-5F0F-4CFF-B1FC-75C1D7F8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e94ef-c5b9-4927-8e06-caa483f6376c"/>
    <ds:schemaRef ds:uri="0d66f3e9-1b4c-476e-a82f-fe13dceb6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9195A8-1E3D-4FF6-AB4C-865D3256E0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B6500D-7C12-4F78-93CF-687FC1AF78E7}">
  <ds:schemaRefs>
    <ds:schemaRef ds:uri="5e9e94ef-c5b9-4927-8e06-caa483f6376c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d66f3e9-1b4c-476e-a82f-fe13dceb678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5635</TotalTime>
  <Words>214</Words>
  <Application>Microsoft Office PowerPoint</Application>
  <PresentationFormat>Widescreen</PresentationFormat>
  <Paragraphs>63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Dreaming Outloud Pro</vt:lpstr>
      <vt:lpstr>Wingdings 2</vt:lpstr>
      <vt:lpstr>Habitat</vt:lpstr>
      <vt:lpstr>The Synod of the Covenant </vt:lpstr>
      <vt:lpstr>PowerPoint Presentation</vt:lpstr>
      <vt:lpstr>Supporting and Equipping Leadership for the Church</vt:lpstr>
      <vt:lpstr>Supporting and Equipping Leadership for the Church</vt:lpstr>
      <vt:lpstr>Supporting and Equipping Leadership for the Church</vt:lpstr>
      <vt:lpstr>Strengthening Our Most  Vulnerable Congregations</vt:lpstr>
      <vt:lpstr>Strengthening Our Most  Vulnerable Congregations</vt:lpstr>
      <vt:lpstr>Developing Anti-Racist  Practices and Structures</vt:lpstr>
      <vt:lpstr>Developing Anti-Racist  Practices and Structures</vt:lpstr>
      <vt:lpstr>Eradicating Systemic Poverty</vt:lpstr>
      <vt:lpstr>Higher Education Scholarships for Christian Leaders </vt:lpstr>
      <vt:lpstr>Higher Education Scholarships for Christian Leaders </vt:lpstr>
      <vt:lpstr> 38 Applications 17 Congregations from  9 Presbyteries Awarded   Announced by 11/15/24</vt:lpstr>
      <vt:lpstr>Connecting Synods,  Presbyteries, Churches, and Leaders</vt:lpstr>
      <vt:lpstr>Connecting Synods,  Presbyteries, Churches, and Leaders</vt:lpstr>
      <vt:lpstr>PowerPoint Presentation</vt:lpstr>
    </vt:vector>
  </TitlesOfParts>
  <Company>PCUSA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 for Transformation</dc:title>
  <dc:creator>Chip Hardwick</dc:creator>
  <cp:lastModifiedBy>Tim Pollock</cp:lastModifiedBy>
  <cp:revision>93</cp:revision>
  <cp:lastPrinted>2021-10-06T13:41:09Z</cp:lastPrinted>
  <dcterms:created xsi:type="dcterms:W3CDTF">2016-08-04T13:42:13Z</dcterms:created>
  <dcterms:modified xsi:type="dcterms:W3CDTF">2024-12-02T14:55:27Z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0x01010047DDEAF03D37844F81D141CEB3903A52</vt:lpwstr>
  </property>
</Properties>
</file>